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5" r:id="rId5"/>
    <p:sldId id="273" r:id="rId6"/>
    <p:sldId id="269" r:id="rId7"/>
    <p:sldId id="270" r:id="rId8"/>
    <p:sldId id="268" r:id="rId9"/>
    <p:sldId id="272" r:id="rId10"/>
    <p:sldId id="274" r:id="rId11"/>
    <p:sldId id="259" r:id="rId12"/>
    <p:sldId id="262" r:id="rId13"/>
    <p:sldId id="27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2D3744"/>
    <a:srgbClr val="3F4855"/>
    <a:srgbClr val="5B9BD5"/>
    <a:srgbClr val="E8CCB2"/>
    <a:srgbClr val="7F7F7F"/>
    <a:srgbClr val="B9D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>
        <p:scale>
          <a:sx n="50" d="100"/>
          <a:sy n="50" d="100"/>
        </p:scale>
        <p:origin x="83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2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17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8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68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27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97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49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5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85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CD7AC-0422-4D60-A2BA-0DBCCE8BAAEF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/>
          <p:cNvSpPr txBox="1"/>
          <p:nvPr userDrawn="1"/>
        </p:nvSpPr>
        <p:spPr>
          <a:xfrm>
            <a:off x="12192000" y="6858000"/>
            <a:ext cx="381000" cy="172354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NTMsIkhlaWdodCI6MS4wLCJCR0NvbG9yIjoxNCwiQnJpZ2h0bmVzcyI6LTAuMSwiUmFuZG9tQWRqdXN0bWVudHMiOltbMC41LDAuNV0sWzAuMCwwLjBdXSwiQm9yZGVyV2lkdGgiOjAuMCwiQm9yZGVyU3R5bGUiOjEsIkJvcmRlckNvbG9yIjo1LCJCb3JkZXJUcmFuc3BlcmFuY3kiOjAuMCwiUG9zaXRpb24iOjQsIlNjYWxlIjozLCJSb3RhdGlvbiI6MC4wLCJNaW5pbXVtIjoxLCJNYXhpbXVtIjoxLCJUZXh0dXJlU2hhcGUiOm51bGwsIlBhdHRlcm5UeXBlIjowLCJUcmFuc3BhcmVuY3kiOjAuMCwiTmV3U2hhcGVOZXdTbGlkZSI6ZmFsc2UsIlNvZnRFZGdlcyI6ZmFsc2UsIldpZHRoRmFjdCI6MC4wLCJIZWlnaHRGYWN0IjowLjAsIk92ZXJsYXlQYXJlbnQiOnRydWV9LCJQcmltYXJ5X0FkZFNoYXBlcyI6W3siQ29uY2VwdF9TaGFwZSI6MTUzLCJIZWlnaHQiOjEuMCwiQkdDb2xvciI6MTQsIkJyaWdodG5lc3MiOi0wLjEsIlJhbmRvbUFkanVzdG1lbnRzIjpbWzAuNSwwLjVdLFswLjAsMC4wXV0sIkJvcmRlcldpZHRoIjoxLjAsIkJvcmRlclN0eWxlIjoxLCJCb3JkZXJDb2xvciI6NSwiQm9yZGVyVHJhbnNwZXJhbmN5IjowLjksIlBvc2l0aW9uIjo2LCJTY2FsZSI6NiwiUm90YXRpb24iOjAuMCwiTWluaW11bSI6MSwiTWF4aW11bSI6MSwiVGV4dHVyZVNoYXBlIjpudWxsLCJQYXR0ZXJuVHlwZSI6MCwiVHJhbnNwYXJlbmN5IjoxLjAsIk5ld1NoYXBlTmV3U2xpZGUiOmZhbHNlLCJTb2Z0RWRnZXMiOmZhbHNlLCJXaWR0aEZhY3QiOjAuMCwiSGVpZ2h0RmFjdCI6MC4wLCJPdmVybGF5UGFyZW50IjpmYWxzZX0seyJDb25jZXB0X1NoYXBlIjoxNTMsIkhlaWdodCI6MS4wLCJCR0NvbG9yIjoxNCwiQnJpZ2h0bmVzcyI6LTAuMSwiUmFuZG9tQWRqdXN0bWVudHMiOltbMC41LDAuNV0sWzAuMCwwLjBdXSwiQm9yZGVyV2lkdGgiOjEuMCwiQm9yZGVyU3R5bGUiOjEsIkJvcmRlckNvbG9yIjo1LCJCb3JkZXJUcmFuc3BlcmFuY3kiOjAuOSwiUG9zaXRpb24iOjYsIlNjYWxlIjo3LCJSb3RhdGlvbiI6MC4wLCJNaW5pbXVtIjoxLCJNYXhpbXVtIjoxLCJUZXh0dXJlU2hhcGUiOm51bGwsIlBhdHRlcm5UeXBlIjowLCJUcmFuc3BhcmVuY3kiOjEuMCwiTmV3U2hhcGVOZXdTbGlkZSI6ZmFsc2UsIlNvZnRFZGdlcyI6ZmFsc2UsIldpZHRoRmFjdCI6MC4wLCJIZWlnaHRGYWN0IjowLjAsIk92ZXJsYXlQYXJlbnQiOmZhbHNlfV0sIlNlY29uZGFyeVNoYXBlIjpudWxsLCJNb2R1bGVTaGFwZSI6MTUzLCJNb2R1bGVfQWRkU2hhcGVzIjpbeyJDb25jZXB0X1NoYXBlIjoxNTMsIkhlaWdodCI6MS4wLCJCR0NvbG9yIjo1LCJCcmlnaHRuZXNzIjowLjAsIlJhbmRvbUFkanVzdG1lbnRzIjpbWzAuNSwwLjVdLFswLjAsMC4wXV0sIkJvcmRlcldpZHRoIjowLjAsIkJvcmRlclN0eWxlIjoxLCJCb3JkZXJDb2xvciI6NSwiQm9yZGVyVHJhbnNwZXJhbmN5IjowLjAsIlBvc2l0aW9uIjoyMSwiU2NhbGUiOjEsIlJvdGF0aW9uIjowLjAsIk1pbmltdW0iOjEsIk1heGltdW0iOjEsIlRleHR1cmVTaGFwZSI6bnVsbCwiUGF0dGVyblR5cGUiOjAsIlRyYW5zcGFyZW5jeSI6MC4wLCJOZXdTaGFwZU5ld1NsaWRlIjpmYWxzZSwiU29mdEVkZ2VzIjp0cnVlLCJXaWR0aEZhY3QiOjAuMCwiSGVpZ2h0RmFjdCI6MC4wLCJPdmVybGF5UGFyZW50Ijp0cnVlfV0sIk92ZXJsYXlNb2R1bGUiOjAsIk1vZHVsZUFkanVzdG1lbnRzIjpbMC41LDAuMF0sIlJlY3RhbmdsZVNtb290aCI6ZmFsc2UsIlJlY3RhbmdsZVNtb290aFJhZGl1cyI6MC4wMTExLCJCb3JkZXJTdHlsZSI6MCwiU2V0QkdCbG9ja3MiOmZhbHNlLCJNZXJnZU1vZHVsZSI6MH0sIkdyYWRpZW50IjoyLCJGb250VGl0bGUiOiJBcmlhbCIsIkZvbnRUZXh0IjoiQXJpYWwgTmFycm93IiwiRm9udFVwcGVyY2FzZSI6dHJ1ZSwiU2hhcGVDb25jZXB0Ijo0LCJEb05vdENyb3BCeUNvbmNlcHRTaGFwZSI6ZmFsc2UsIkNyZWF0aXZlTGV2ZWwiOjIsIkluc2VydEZsYXRpY29ucyI6ZmFsc2UsIkxUV0hfZm9yX3RpdGxlIjpbMC4wNDAwMDAwMDI4LDAuMDM3MzIzNzEsMC43ODc1LDAuMDYwOTA2NDVdLCJMVFdIX2Zvcl9mcmVlX3NwYWNlIjpbMC4wMzk5OTk5MTcxLDAuMTMzMzMzMzQsMC45MjAwMDAxLDAuNzY4ODg4OV0sIkxUV0hfZm9yX3NsaWRlX251bWVyYXRpb24iOm51bGwsIkZvbnRTaXplIjowLjAzMzMzMzMzNTEsImJnX2NvbG9yIjpbMjU1LDI1NSwyNTVdLCJhY2NlbnRfY29sb3IiOlswLDUyLDE4OV0sImFjY2VudDJfY29sb3IiOlswLDE3NiwyNDBdLCJhY2NlbnQzX2NvbG9yIjpudWxsLCJhY2NlbnQ0X2NvbG9yIjpudWxsLCJhY2NlbnQ1X2NvbG9yIjpudWxsLCJhY2NlbnQ2X2NvbG9yIjpudWxsLCJDdXN0b21Db25jZXB0U2hhcGUiOmZhbHNlLCJDb3Jwb3JhdGVTdHlsZSI6ZmFsc2V9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5.gi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10278"/>
          <a:stretch/>
        </p:blipFill>
        <p:spPr>
          <a:xfrm>
            <a:off x="-168696" y="0"/>
            <a:ext cx="1239582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59" y="3778959"/>
            <a:ext cx="2708271" cy="15162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060848"/>
            <a:ext cx="1436257" cy="12351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5" y="2282363"/>
            <a:ext cx="2087479" cy="7920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1C8A7F-1DBF-40B3-8DA4-CBF05C507C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73" y="2135736"/>
            <a:ext cx="1085342" cy="10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0D2056-5AEE-4370-A822-8791FBAE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65" y="1285231"/>
            <a:ext cx="8928724" cy="46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8">
            <a:extLst>
              <a:ext uri="{FF2B5EF4-FFF2-40B4-BE49-F238E27FC236}">
                <a16:creationId xmlns:a16="http://schemas.microsoft.com/office/drawing/2014/main" id="{ACAC874B-FB54-129E-C66B-743FA717140D}"/>
              </a:ext>
            </a:extLst>
          </p:cNvPr>
          <p:cNvSpPr/>
          <p:nvPr/>
        </p:nvSpPr>
        <p:spPr>
          <a:xfrm>
            <a:off x="-1143000" y="-835276"/>
            <a:ext cx="1891853" cy="189185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8" y="114415"/>
            <a:ext cx="733887" cy="689741"/>
          </a:xfrm>
          <a:prstGeom prst="rect">
            <a:avLst/>
          </a:prstGeom>
        </p:spPr>
      </p:pic>
      <p:pic>
        <p:nvPicPr>
          <p:cNvPr id="13" name="Picture 323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55" y="154232"/>
            <a:ext cx="929861" cy="5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53AAD2C-80D2-4EAD-8995-66FE4E949699}"/>
              </a:ext>
            </a:extLst>
          </p:cNvPr>
          <p:cNvSpPr/>
          <p:nvPr/>
        </p:nvSpPr>
        <p:spPr>
          <a:xfrm>
            <a:off x="2758833" y="2078481"/>
            <a:ext cx="2101430" cy="384244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197BC07-9AE7-4671-BB4F-0F47C5AFFA21}"/>
              </a:ext>
            </a:extLst>
          </p:cNvPr>
          <p:cNvSpPr/>
          <p:nvPr/>
        </p:nvSpPr>
        <p:spPr>
          <a:xfrm>
            <a:off x="5116509" y="2091544"/>
            <a:ext cx="2033427" cy="382938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4B0CE99E-8FF8-407C-BBF7-E0A521FE0D80}"/>
              </a:ext>
            </a:extLst>
          </p:cNvPr>
          <p:cNvSpPr/>
          <p:nvPr/>
        </p:nvSpPr>
        <p:spPr>
          <a:xfrm>
            <a:off x="7414178" y="2091544"/>
            <a:ext cx="2040128" cy="38125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672AAA4-9F3D-4869-92DF-48C3448E2142}"/>
              </a:ext>
            </a:extLst>
          </p:cNvPr>
          <p:cNvSpPr/>
          <p:nvPr/>
        </p:nvSpPr>
        <p:spPr>
          <a:xfrm>
            <a:off x="9682940" y="2091545"/>
            <a:ext cx="2150008" cy="38125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645840E-3BB2-414E-AA07-A680AFD90852}"/>
              </a:ext>
            </a:extLst>
          </p:cNvPr>
          <p:cNvSpPr/>
          <p:nvPr/>
        </p:nvSpPr>
        <p:spPr>
          <a:xfrm>
            <a:off x="430244" y="2078481"/>
            <a:ext cx="2115840" cy="38256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410958" y="3835678"/>
            <a:ext cx="211145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Печёнов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Сергей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2718470" y="3835678"/>
            <a:ext cx="211584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Казенов 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Евгений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5112118" y="3852482"/>
            <a:ext cx="2139517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Блинов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Дмитрий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9682940" y="3835678"/>
            <a:ext cx="213512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Баланда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Владислав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7344794" y="3835678"/>
            <a:ext cx="213512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Шетько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Вячеслав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3" y="2238597"/>
            <a:ext cx="1480566" cy="148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424893" y="4578542"/>
            <a:ext cx="2135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NLP,</a:t>
            </a:r>
            <a:r>
              <a:rPr lang="ru-RU" sz="1400" dirty="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FRONT</a:t>
            </a:r>
            <a:endParaRPr lang="ru-RU" sz="1400" dirty="0">
              <a:solidFill>
                <a:srgbClr val="333F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0243" y="5381266"/>
            <a:ext cx="2129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@pechenov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9" y="2224231"/>
            <a:ext cx="1495851" cy="1495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2741211" y="4572591"/>
            <a:ext cx="2108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endParaRPr lang="ru-RU" sz="1400" dirty="0">
              <a:solidFill>
                <a:srgbClr val="333F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58833" y="5396073"/>
            <a:ext cx="2108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kazenovev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5128585" y="4543564"/>
            <a:ext cx="2035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310673" y="5381266"/>
            <a:ext cx="1521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dima_blinov89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44" y="2181497"/>
            <a:ext cx="1535869" cy="1573559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85" y="2152622"/>
            <a:ext cx="1566541" cy="156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7400243" y="4576888"/>
            <a:ext cx="2018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7424747" y="5383810"/>
            <a:ext cx="2018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VyachSn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9780001" y="4539404"/>
            <a:ext cx="2006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ML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9675499" y="5350342"/>
            <a:ext cx="215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Vlad2ru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1348E5E-55AF-4078-A355-9926F5C60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13" t="1872" r="12085" b="68683"/>
          <a:stretch/>
        </p:blipFill>
        <p:spPr>
          <a:xfrm>
            <a:off x="9961723" y="2213045"/>
            <a:ext cx="1521104" cy="1476854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Прямоугольник 40"/>
          <p:cNvSpPr/>
          <p:nvPr/>
        </p:nvSpPr>
        <p:spPr>
          <a:xfrm>
            <a:off x="-3764" y="0"/>
            <a:ext cx="12195764" cy="18198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5" y="0"/>
            <a:ext cx="3424632" cy="191726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05C19C-8680-4145-A229-D78C368B8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17" y="4917991"/>
            <a:ext cx="434811" cy="4348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1509D94-B6DF-4400-AE36-E6893614A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62" y="4929651"/>
            <a:ext cx="434811" cy="43481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59427B6-B2D6-44BA-BD4A-B7AFF13BF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72" y="4941596"/>
            <a:ext cx="434811" cy="43481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2FED197-A632-4ECB-BCC5-296B40BBD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35" y="4938964"/>
            <a:ext cx="434811" cy="43481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5403571-CB4F-4E8C-8298-1E9FB44FE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913" y="4899939"/>
            <a:ext cx="434811" cy="4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8FB7E64-124B-C9FE-6BDF-C4C15373EF88}"/>
              </a:ext>
            </a:extLst>
          </p:cNvPr>
          <p:cNvSpPr/>
          <p:nvPr/>
        </p:nvSpPr>
        <p:spPr>
          <a:xfrm>
            <a:off x="-91440" y="-148442"/>
            <a:ext cx="12364041" cy="7116170"/>
          </a:xfrm>
          <a:prstGeom prst="roundRect">
            <a:avLst>
              <a:gd name="adj" fmla="val 540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3413" dist="279400" dir="1500000" sx="98000" sy="98000" algn="ctr" rotWithShape="0">
              <a:schemeClr val="accent1">
                <a:lumMod val="50000"/>
                <a:alpha val="1245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77" y="234531"/>
            <a:ext cx="859207" cy="859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6" y="324772"/>
            <a:ext cx="1543980" cy="585859"/>
          </a:xfrm>
          <a:prstGeom prst="rect">
            <a:avLst/>
          </a:prstGeom>
        </p:spPr>
      </p:pic>
      <p:pic>
        <p:nvPicPr>
          <p:cNvPr id="6" name="Picture 1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34" y="259656"/>
            <a:ext cx="832705" cy="7160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B0CEE5-EB59-4529-9F9B-98F42B07E5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42" y="1692362"/>
            <a:ext cx="3473275" cy="3473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7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8FB7E64-124B-C9FE-6BDF-C4C15373EF88}"/>
              </a:ext>
            </a:extLst>
          </p:cNvPr>
          <p:cNvSpPr/>
          <p:nvPr/>
        </p:nvSpPr>
        <p:spPr>
          <a:xfrm>
            <a:off x="-91440" y="-148442"/>
            <a:ext cx="12364041" cy="7116170"/>
          </a:xfrm>
          <a:prstGeom prst="roundRect">
            <a:avLst>
              <a:gd name="adj" fmla="val 540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3413" dist="279400" dir="1500000" sx="98000" sy="98000" algn="ctr" rotWithShape="0">
              <a:schemeClr val="accent1">
                <a:lumMod val="50000"/>
                <a:alpha val="1245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AB17E3-5708-4DC2-A1CD-3730C3FA1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68" y="1383842"/>
            <a:ext cx="7788445" cy="51493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5F5B4C-5B4A-48DC-8458-383C06C26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732" y="4499386"/>
            <a:ext cx="1982676" cy="19826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73DC77-E1F2-4D73-9B71-8EF02A8239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77" y="234531"/>
            <a:ext cx="859207" cy="8592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5CEA17-68F3-450E-820D-64F106C09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6" y="324772"/>
            <a:ext cx="1543980" cy="585859"/>
          </a:xfrm>
          <a:prstGeom prst="rect">
            <a:avLst/>
          </a:prstGeom>
        </p:spPr>
      </p:pic>
      <p:pic>
        <p:nvPicPr>
          <p:cNvPr id="12" name="Picture 1112">
            <a:extLst>
              <a:ext uri="{FF2B5EF4-FFF2-40B4-BE49-F238E27FC236}">
                <a16:creationId xmlns:a16="http://schemas.microsoft.com/office/drawing/2014/main" id="{B71F8BEB-859B-4585-954C-80D0A2BFDC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34" y="259656"/>
            <a:ext cx="832705" cy="716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71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10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1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13" name="Picture 121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2"/>
            <a:ext cx="929861" cy="582367"/>
          </a:xfrm>
          <a:prstGeom prst="rect">
            <a:avLst/>
          </a:prstGeom>
        </p:spPr>
      </p:pic>
      <p:pic>
        <p:nvPicPr>
          <p:cNvPr id="6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sp>
        <p:nvSpPr>
          <p:cNvPr id="17" name="Pentagon 1617"/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71;p718"/>
          <p:cNvSpPr txBox="1"/>
          <p:nvPr/>
        </p:nvSpPr>
        <p:spPr>
          <a:xfrm>
            <a:off x="3647728" y="382488"/>
            <a:ext cx="202704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Проблемы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FD5A02-67A8-4B36-A85F-55B816207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65" b="6341"/>
          <a:stretch/>
        </p:blipFill>
        <p:spPr>
          <a:xfrm>
            <a:off x="1127448" y="1844824"/>
            <a:ext cx="7381369" cy="38652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4EEA16-2968-4961-8932-848EA5DA5E1B}"/>
              </a:ext>
            </a:extLst>
          </p:cNvPr>
          <p:cNvSpPr/>
          <p:nvPr/>
        </p:nvSpPr>
        <p:spPr>
          <a:xfrm>
            <a:off x="8849373" y="1862366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Использование стороннего решения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5B94C4F-A8C4-4F3F-8AAB-41C5BFD080C9}"/>
              </a:ext>
            </a:extLst>
          </p:cNvPr>
          <p:cNvSpPr/>
          <p:nvPr/>
        </p:nvSpPr>
        <p:spPr>
          <a:xfrm>
            <a:off x="8849373" y="2857529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Релевантность выдачи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FC0FB2-D794-46DD-85FE-0A6352F09CF4}"/>
              </a:ext>
            </a:extLst>
          </p:cNvPr>
          <p:cNvSpPr/>
          <p:nvPr/>
        </p:nvSpPr>
        <p:spPr>
          <a:xfrm>
            <a:off x="8849373" y="3852692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Время поиска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C580DF-BE7E-4AD1-A8A0-9B0AFBFC9A46}"/>
              </a:ext>
            </a:extLst>
          </p:cNvPr>
          <p:cNvSpPr/>
          <p:nvPr/>
        </p:nvSpPr>
        <p:spPr>
          <a:xfrm>
            <a:off x="8849373" y="4847857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Ошибки, опечатки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utoUpdateAnimBg="0"/>
      <p:bldP spid="9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1" name="Picture 30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32" name="Picture 3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pic>
        <p:nvPicPr>
          <p:cNvPr id="33" name="Picture 323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3"/>
            <a:ext cx="929861" cy="538636"/>
          </a:xfrm>
          <a:prstGeom prst="rect">
            <a:avLst/>
          </a:prstGeom>
        </p:spPr>
      </p:pic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2855640" y="382488"/>
            <a:ext cx="28191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Анализ данных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75CA1-BE81-475C-BA78-DF3FC5E6D95B}"/>
              </a:ext>
            </a:extLst>
          </p:cNvPr>
          <p:cNvSpPr txBox="1"/>
          <p:nvPr/>
        </p:nvSpPr>
        <p:spPr>
          <a:xfrm>
            <a:off x="1232733" y="1492480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Частотность слов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C09C7-9DD9-413B-A26C-80F5EBFBF12C}"/>
              </a:ext>
            </a:extLst>
          </p:cNvPr>
          <p:cNvSpPr txBox="1"/>
          <p:nvPr/>
        </p:nvSpPr>
        <p:spPr>
          <a:xfrm>
            <a:off x="4865275" y="1527112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Облако слов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829785-4042-4117-8FCA-3FF06045E5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8247" r="21537" b="7024"/>
          <a:stretch/>
        </p:blipFill>
        <p:spPr>
          <a:xfrm>
            <a:off x="3337863" y="1844573"/>
            <a:ext cx="4798290" cy="50134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AB3AA1-5CEE-4C87-BA07-15F35C83B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33" y="1951733"/>
            <a:ext cx="2080762" cy="46114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53FD7C-0803-45A5-A1F0-02F7A6D10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6153" y="1996967"/>
            <a:ext cx="3597411" cy="112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0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  <p:bldP spid="7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1" name="Picture 30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32" name="Picture 3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pic>
        <p:nvPicPr>
          <p:cNvPr id="33" name="Picture 323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3"/>
            <a:ext cx="929861" cy="538636"/>
          </a:xfrm>
          <a:prstGeom prst="rect">
            <a:avLst/>
          </a:prstGeom>
        </p:spPr>
      </p:pic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2855640" y="382488"/>
            <a:ext cx="28191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Анализ данных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3A88A0-DB98-447F-A327-FBCBBAD94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56" y="2047950"/>
            <a:ext cx="7230484" cy="44678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89EE14-C815-4B4D-BF3F-D22F28AA7D13}"/>
              </a:ext>
            </a:extLst>
          </p:cNvPr>
          <p:cNvSpPr txBox="1"/>
          <p:nvPr/>
        </p:nvSpPr>
        <p:spPr>
          <a:xfrm>
            <a:off x="1487488" y="1416775"/>
            <a:ext cx="634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Наиболее часто встречающиеся биграммы в запросе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CA6B7A-40A0-4564-A370-E6B0C648A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086886"/>
            <a:ext cx="5747704" cy="12425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239B4E-CFB4-4753-9448-163232EAA9C0}"/>
              </a:ext>
            </a:extLst>
          </p:cNvPr>
          <p:cNvSpPr txBox="1"/>
          <p:nvPr/>
        </p:nvSpPr>
        <p:spPr>
          <a:xfrm>
            <a:off x="6174011" y="4145477"/>
            <a:ext cx="5669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Наиболее часто встречающиеся три-граммы в запросе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62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  <p:bldP spid="19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C794E34E-CD5E-45BF-B0BF-087D97C20757}"/>
              </a:ext>
            </a:extLst>
          </p:cNvPr>
          <p:cNvSpPr/>
          <p:nvPr/>
        </p:nvSpPr>
        <p:spPr>
          <a:xfrm>
            <a:off x="2711624" y="1972951"/>
            <a:ext cx="8289596" cy="4422847"/>
          </a:xfrm>
          <a:prstGeom prst="rightArrow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10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1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13" name="Picture 121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3"/>
            <a:ext cx="929861" cy="538636"/>
          </a:xfrm>
          <a:prstGeom prst="rect">
            <a:avLst/>
          </a:prstGeom>
        </p:spPr>
      </p:pic>
      <p:pic>
        <p:nvPicPr>
          <p:cNvPr id="6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sp>
        <p:nvSpPr>
          <p:cNvPr id="17" name="Pentagon 1617"/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71;p718"/>
          <p:cNvSpPr txBox="1"/>
          <p:nvPr/>
        </p:nvSpPr>
        <p:spPr>
          <a:xfrm>
            <a:off x="3967190" y="382488"/>
            <a:ext cx="170757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Решение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C0E25FE-C8E7-4B90-AACC-8C48FD66D3C2}"/>
              </a:ext>
            </a:extLst>
          </p:cNvPr>
          <p:cNvSpPr/>
          <p:nvPr/>
        </p:nvSpPr>
        <p:spPr>
          <a:xfrm>
            <a:off x="1728149" y="4416174"/>
            <a:ext cx="3626608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YandexSpeller,</a:t>
            </a:r>
          </a:p>
          <a:p>
            <a:pPr algn="ctr"/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RegEx,</a:t>
            </a:r>
          </a:p>
          <a:p>
            <a:pPr algn="ctr"/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Transliterate,</a:t>
            </a:r>
          </a:p>
          <a:p>
            <a:pPr algn="ctr"/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pymorphy2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39DD6CB-2F31-4D5C-BDC7-B725F7A51892}"/>
              </a:ext>
            </a:extLst>
          </p:cNvPr>
          <p:cNvSpPr/>
          <p:nvPr/>
        </p:nvSpPr>
        <p:spPr>
          <a:xfrm>
            <a:off x="5475848" y="4416174"/>
            <a:ext cx="1706682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TFIDF, FastText</a:t>
            </a:r>
            <a:endParaRPr lang="ru-RU" sz="16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D9936DA-6423-49CD-A25E-4BE2EA267AAB}"/>
              </a:ext>
            </a:extLst>
          </p:cNvPr>
          <p:cNvSpPr/>
          <p:nvPr/>
        </p:nvSpPr>
        <p:spPr>
          <a:xfrm>
            <a:off x="7303621" y="4416174"/>
            <a:ext cx="1706683" cy="1945140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Алгоритм BM25</a:t>
            </a:r>
          </a:p>
          <a:p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Catboostranker ранжирование по доп. фичам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281929B-CA41-4EFE-B8C5-17FEA26377CC}"/>
              </a:ext>
            </a:extLst>
          </p:cNvPr>
          <p:cNvSpPr/>
          <p:nvPr/>
        </p:nvSpPr>
        <p:spPr>
          <a:xfrm>
            <a:off x="9136273" y="3413060"/>
            <a:ext cx="2351445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Релевантный поиск с высокой скоростью</a:t>
            </a:r>
            <a:r>
              <a:rPr lang="en-US" sz="1600" b="1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endParaRPr lang="ru-RU" sz="1600" b="1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1600" b="1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800-900 </a:t>
            </a:r>
            <a:r>
              <a:rPr lang="ru-RU" sz="1600" b="1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млс</a:t>
            </a:r>
            <a:r>
              <a:rPr lang="ru-RU" sz="1600" b="1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на </a:t>
            </a:r>
            <a:r>
              <a:rPr lang="en-US" sz="1600" b="1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gpu</a:t>
            </a:r>
            <a:endParaRPr lang="ru-RU" sz="1600" b="1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B553A00C-9508-44AD-8635-FB26C77F5AE6}"/>
              </a:ext>
            </a:extLst>
          </p:cNvPr>
          <p:cNvSpPr/>
          <p:nvPr/>
        </p:nvSpPr>
        <p:spPr>
          <a:xfrm>
            <a:off x="3293041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6A99E64C-58B4-4EBD-9843-B1F201394283}"/>
              </a:ext>
            </a:extLst>
          </p:cNvPr>
          <p:cNvSpPr/>
          <p:nvPr/>
        </p:nvSpPr>
        <p:spPr>
          <a:xfrm>
            <a:off x="6109652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C1A0A78-A0F9-42F9-B04C-BEC2647E0A1F}"/>
              </a:ext>
            </a:extLst>
          </p:cNvPr>
          <p:cNvSpPr/>
          <p:nvPr/>
        </p:nvSpPr>
        <p:spPr>
          <a:xfrm>
            <a:off x="7953599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231E8150-E87C-4A9D-8FFB-B86C31F56F3C}"/>
              </a:ext>
            </a:extLst>
          </p:cNvPr>
          <p:cNvSpPr/>
          <p:nvPr/>
        </p:nvSpPr>
        <p:spPr>
          <a:xfrm>
            <a:off x="1731765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Проверка орфографии и ошибок</a:t>
            </a: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B8E5EE48-5E4C-403E-849C-06C5835D7579}"/>
              </a:ext>
            </a:extLst>
          </p:cNvPr>
          <p:cNvSpPr/>
          <p:nvPr/>
        </p:nvSpPr>
        <p:spPr>
          <a:xfrm>
            <a:off x="3571781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Выделение ключевых слов</a:t>
            </a: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58B56345-EF53-4355-9E41-EF0F8C60B78B}"/>
              </a:ext>
            </a:extLst>
          </p:cNvPr>
          <p:cNvSpPr/>
          <p:nvPr/>
        </p:nvSpPr>
        <p:spPr>
          <a:xfrm>
            <a:off x="5411797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Векторный поиск</a:t>
            </a: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9BBD97A9-D314-4FCC-8D7B-9DB7CD6BE799}"/>
              </a:ext>
            </a:extLst>
          </p:cNvPr>
          <p:cNvSpPr/>
          <p:nvPr/>
        </p:nvSpPr>
        <p:spPr>
          <a:xfrm>
            <a:off x="7251813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Ранжирование</a:t>
            </a: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69D2AC85-D5AF-4B93-89B4-4B8DC9723966}"/>
              </a:ext>
            </a:extLst>
          </p:cNvPr>
          <p:cNvSpPr/>
          <p:nvPr/>
        </p:nvSpPr>
        <p:spPr>
          <a:xfrm rot="16200000">
            <a:off x="3297068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85E83C56-96D4-4C94-9E91-214D190DA37A}"/>
              </a:ext>
            </a:extLst>
          </p:cNvPr>
          <p:cNvSpPr/>
          <p:nvPr/>
        </p:nvSpPr>
        <p:spPr>
          <a:xfrm rot="16200000">
            <a:off x="5195773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EC102C8A-A70A-414D-B1D8-C5B10F19C879}"/>
              </a:ext>
            </a:extLst>
          </p:cNvPr>
          <p:cNvSpPr/>
          <p:nvPr/>
        </p:nvSpPr>
        <p:spPr>
          <a:xfrm rot="16200000">
            <a:off x="6948169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AF61E3-8A49-4818-8A73-3BE7C8B4DE64}"/>
              </a:ext>
            </a:extLst>
          </p:cNvPr>
          <p:cNvSpPr txBox="1"/>
          <p:nvPr/>
        </p:nvSpPr>
        <p:spPr>
          <a:xfrm>
            <a:off x="8505923" y="6410903"/>
            <a:ext cx="3612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Автодополнение 300 </a:t>
            </a:r>
            <a:r>
              <a:rPr lang="ru-RU" sz="1600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млс</a:t>
            </a:r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на </a:t>
            </a:r>
            <a:r>
              <a:rPr lang="en-US" sz="1600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cpu</a:t>
            </a:r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ru-RU" sz="16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6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utoUpdateAnimBg="0"/>
      <p:bldP spid="2" grpId="0" animBg="1"/>
      <p:bldP spid="11" grpId="0" animBg="1"/>
      <p:bldP spid="14" grpId="0" animBg="1"/>
      <p:bldP spid="15" grpId="0" animBg="1"/>
      <p:bldP spid="3" grpId="0" animBg="1"/>
      <p:bldP spid="16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1" name="Picture 30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32" name="Picture 31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pic>
        <p:nvPicPr>
          <p:cNvPr id="33" name="Picture 323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3"/>
            <a:ext cx="929861" cy="538636"/>
          </a:xfrm>
          <a:prstGeom prst="rect">
            <a:avLst/>
          </a:prstGeom>
        </p:spPr>
      </p:pic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2855640" y="382488"/>
            <a:ext cx="28191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Преимущество 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A72509-0374-4152-BFD4-E9D9544E8BDB}"/>
              </a:ext>
            </a:extLst>
          </p:cNvPr>
          <p:cNvSpPr/>
          <p:nvPr/>
        </p:nvSpPr>
        <p:spPr>
          <a:xfrm>
            <a:off x="9109235" y="1423824"/>
            <a:ext cx="2986043" cy="14291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u="sng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i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ghbdtn</a:t>
            </a:r>
            <a:r>
              <a:rPr lang="ru-RU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=&gt; привет</a:t>
            </a:r>
          </a:p>
          <a:p>
            <a:pPr algn="ctr"/>
            <a:endParaRPr lang="ru-RU" sz="2000" b="1" u="sng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 латинской раскладки на русскую</a:t>
            </a:r>
          </a:p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B2EA1B4-6C93-4006-A57F-54F33D5C7692}"/>
              </a:ext>
            </a:extLst>
          </p:cNvPr>
          <p:cNvSpPr/>
          <p:nvPr/>
        </p:nvSpPr>
        <p:spPr>
          <a:xfrm>
            <a:off x="9109236" y="2906381"/>
            <a:ext cx="2986042" cy="1126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u="sng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privet =&gt; </a:t>
            </a:r>
            <a:r>
              <a:rPr lang="ru-RU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привет</a:t>
            </a:r>
          </a:p>
          <a:p>
            <a:pPr algn="ctr"/>
            <a:endParaRPr lang="ru-RU" b="1" u="sng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Транслит в кириллицу</a:t>
            </a:r>
          </a:p>
          <a:p>
            <a:pPr algn="ctr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44FD039-CE3A-4362-AA90-84B8BAC3B8A2}"/>
              </a:ext>
            </a:extLst>
          </p:cNvPr>
          <p:cNvSpPr/>
          <p:nvPr/>
        </p:nvSpPr>
        <p:spPr>
          <a:xfrm>
            <a:off x="9109236" y="4086631"/>
            <a:ext cx="2986042" cy="7825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 проверки правописания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558370D-AF16-431D-B76E-CDBA10475C33}"/>
              </a:ext>
            </a:extLst>
          </p:cNvPr>
          <p:cNvSpPr/>
          <p:nvPr/>
        </p:nvSpPr>
        <p:spPr>
          <a:xfrm>
            <a:off x="9109235" y="4922605"/>
            <a:ext cx="2986043" cy="666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Автодополнение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E28828-7776-4E9D-9A9C-C7D1BBF4B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0" y="1445205"/>
            <a:ext cx="7753200" cy="512608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99C8953-BA9F-4252-B872-E3671B9F6AB4}"/>
              </a:ext>
            </a:extLst>
          </p:cNvPr>
          <p:cNvSpPr/>
          <p:nvPr/>
        </p:nvSpPr>
        <p:spPr>
          <a:xfrm>
            <a:off x="9109235" y="5642687"/>
            <a:ext cx="2986043" cy="1084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Решение упаковано в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Docker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развернуто на сервере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106B33-F1A4-4E97-ADAB-D22194C72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307" y="5670151"/>
            <a:ext cx="1057423" cy="1057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8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9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9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9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4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9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94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19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  <p:bldP spid="10" grpId="0" animBg="1"/>
      <p:bldP spid="34" grpId="0" animBg="1"/>
      <p:bldP spid="35" grpId="0" animBg="1"/>
      <p:bldP spid="38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C73D8A-411F-4DE2-9AB5-D04EAE54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395079"/>
            <a:ext cx="9403493" cy="5339272"/>
          </a:xfrm>
          <a:prstGeom prst="rect">
            <a:avLst/>
          </a:prstGeom>
        </p:spPr>
      </p:pic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1" name="Picture 30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" y="889402"/>
            <a:ext cx="666278" cy="572969"/>
          </a:xfrm>
          <a:prstGeom prst="rect">
            <a:avLst/>
          </a:prstGeom>
        </p:spPr>
      </p:pic>
      <p:pic>
        <p:nvPicPr>
          <p:cNvPr id="32" name="Picture 31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8" y="124490"/>
            <a:ext cx="733887" cy="689741"/>
          </a:xfrm>
          <a:prstGeom prst="rect">
            <a:avLst/>
          </a:prstGeom>
        </p:spPr>
      </p:pic>
      <p:pic>
        <p:nvPicPr>
          <p:cNvPr id="33" name="Picture 3233">
            <a:extLst>
              <a:ext uri="{FF2B5EF4-FFF2-40B4-BE49-F238E27FC236}">
                <a16:creationId xmlns:a16="http://schemas.microsoft.com/office/drawing/2014/main" id="{60A80B74-FA85-E18D-DC04-2F204C9D43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" y="1703633"/>
            <a:ext cx="929861" cy="538636"/>
          </a:xfrm>
          <a:prstGeom prst="rect">
            <a:avLst/>
          </a:prstGeom>
        </p:spPr>
      </p:pic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3935760" y="382488"/>
            <a:ext cx="17390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Метрика 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7036DBEF-10FE-4431-993A-985C36DCC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"/>
              </p:ext>
            </p:extLst>
          </p:nvPr>
        </p:nvGraphicFramePr>
        <p:xfrm>
          <a:off x="3588277" y="3789040"/>
          <a:ext cx="5976664" cy="1371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988332">
                  <a:extLst>
                    <a:ext uri="{9D8B030D-6E8A-4147-A177-3AD203B41FA5}">
                      <a16:colId xmlns:a16="http://schemas.microsoft.com/office/drawing/2014/main" val="1695784411"/>
                    </a:ext>
                  </a:extLst>
                </a:gridCol>
                <a:gridCol w="2988332">
                  <a:extLst>
                    <a:ext uri="{9D8B030D-6E8A-4147-A177-3AD203B41FA5}">
                      <a16:colId xmlns:a16="http://schemas.microsoft.com/office/drawing/2014/main" val="314761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Модель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Метрика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18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TFIDF-BM25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bg1"/>
                          </a:solidFill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32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TFIDF-BM25-Catboost</a:t>
                      </a:r>
                      <a:endParaRPr lang="ru-RU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>
                          <a:solidFill>
                            <a:schemeClr val="bg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473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9EB49D-073C-4A07-AD1E-2AB13FDF2A50}"/>
              </a:ext>
            </a:extLst>
          </p:cNvPr>
          <p:cNvSpPr txBox="1"/>
          <p:nvPr/>
        </p:nvSpPr>
        <p:spPr>
          <a:xfrm>
            <a:off x="6816080" y="6165304"/>
            <a:ext cx="318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все вычисления на </a:t>
            </a:r>
            <a:r>
              <a:rPr lang="en-US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gpu</a:t>
            </a:r>
            <a:endParaRPr lang="ru-RU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3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9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8">
            <a:extLst>
              <a:ext uri="{FF2B5EF4-FFF2-40B4-BE49-F238E27FC236}">
                <a16:creationId xmlns:a16="http://schemas.microsoft.com/office/drawing/2014/main" id="{A6F7E73F-BDD7-8F02-80B8-DD4409DB439A}"/>
              </a:ext>
            </a:extLst>
          </p:cNvPr>
          <p:cNvSpPr/>
          <p:nvPr/>
        </p:nvSpPr>
        <p:spPr>
          <a:xfrm>
            <a:off x="10742989" y="-381919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9BBF0B3-C2D1-F6AD-F913-78F8CC7009BE}"/>
              </a:ext>
            </a:extLst>
          </p:cNvPr>
          <p:cNvSpPr>
            <a:spLocks/>
          </p:cNvSpPr>
          <p:nvPr/>
        </p:nvSpPr>
        <p:spPr bwMode="auto">
          <a:xfrm>
            <a:off x="10665964" y="461318"/>
            <a:ext cx="175913" cy="175913"/>
          </a:xfrm>
          <a:prstGeom prst="ellipse">
            <a:avLst/>
          </a:prstGeom>
          <a:gradFill>
            <a:gsLst>
              <a:gs pos="100000">
                <a:srgbClr val="124B45"/>
              </a:gs>
              <a:gs pos="0">
                <a:srgbClr val="28B3B4"/>
              </a:gs>
            </a:gsLst>
            <a:lin ang="2700000" scaled="0"/>
          </a:gradFill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dirty="0">
              <a:solidFill>
                <a:srgbClr val="FFFFFF"/>
              </a:solidFill>
              <a:latin typeface="Helvetica" panose="020B0604020202020204" pitchFamily="34" charset="0"/>
              <a:ea typeface="Titillium" charset="0"/>
              <a:cs typeface="Helvetica" panose="020B0604020202020204" pitchFamily="34" charset="0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33B38BF6-EF1D-6B1A-F128-2F2E8F38103C}"/>
              </a:ext>
            </a:extLst>
          </p:cNvPr>
          <p:cNvSpPr/>
          <p:nvPr/>
        </p:nvSpPr>
        <p:spPr>
          <a:xfrm>
            <a:off x="5170810" y="1034904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ACAC874B-FB54-129E-C66B-743FA717140D}"/>
              </a:ext>
            </a:extLst>
          </p:cNvPr>
          <p:cNvSpPr/>
          <p:nvPr/>
        </p:nvSpPr>
        <p:spPr>
          <a:xfrm>
            <a:off x="-1143000" y="-835276"/>
            <a:ext cx="1891853" cy="189185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154364B-C2F2-17D5-418D-EB2BB251BC3D}"/>
              </a:ext>
            </a:extLst>
          </p:cNvPr>
          <p:cNvGrpSpPr/>
          <p:nvPr/>
        </p:nvGrpSpPr>
        <p:grpSpPr>
          <a:xfrm>
            <a:off x="10840" y="1365558"/>
            <a:ext cx="11490659" cy="5158306"/>
            <a:chOff x="-759417" y="2096315"/>
            <a:chExt cx="12364041" cy="4316208"/>
          </a:xfrm>
        </p:grpSpPr>
        <p:sp>
          <p:nvSpPr>
            <p:cNvPr id="9" name="Скругленный прямоугольник 8">
              <a:extLst>
                <a:ext uri="{FF2B5EF4-FFF2-40B4-BE49-F238E27FC236}">
                  <a16:creationId xmlns:a16="http://schemas.microsoft.com/office/drawing/2014/main" id="{58FB7E64-124B-C9FE-6BDF-C4C15373EF88}"/>
                </a:ext>
              </a:extLst>
            </p:cNvPr>
            <p:cNvSpPr/>
            <p:nvPr/>
          </p:nvSpPr>
          <p:spPr>
            <a:xfrm>
              <a:off x="-759417" y="2096315"/>
              <a:ext cx="12364041" cy="4316208"/>
            </a:xfrm>
            <a:prstGeom prst="roundRect">
              <a:avLst>
                <a:gd name="adj" fmla="val 540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D7474B7A-BBEF-96FA-7BBA-8A14DB6596BB}"/>
                </a:ext>
              </a:extLst>
            </p:cNvPr>
            <p:cNvSpPr/>
            <p:nvPr/>
          </p:nvSpPr>
          <p:spPr>
            <a:xfrm>
              <a:off x="587376" y="2727470"/>
              <a:ext cx="10844943" cy="3501000"/>
            </a:xfrm>
            <a:prstGeom prst="roundRect">
              <a:avLst>
                <a:gd name="adj" fmla="val 5408"/>
              </a:avLst>
            </a:prstGeom>
            <a:solidFill>
              <a:schemeClr val="bg1"/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5" name="Google Shape;71;p7"/>
          <p:cNvSpPr txBox="1"/>
          <p:nvPr/>
        </p:nvSpPr>
        <p:spPr>
          <a:xfrm>
            <a:off x="1635080" y="2484466"/>
            <a:ext cx="4498261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Не взлетело </a:t>
            </a: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Т</a:t>
            </a:r>
            <a:r>
              <a:rPr lang="ru-RU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рансформеры + </a:t>
            </a:r>
            <a:r>
              <a:rPr lang="en-US" i="0" u="none" strike="noStrike" cap="none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hnswlib</a:t>
            </a:r>
            <a:endParaRPr lang="ru-RU"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ru-RU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Поиск работает быстро, но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ru-RU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На формирование индекса уходит очень много времени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ru-RU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Идеи: 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Предварительно создавать словарь эбедингов по аналогии с </a:t>
            </a:r>
            <a:r>
              <a:rPr lang="en-US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GloVe</a:t>
            </a:r>
            <a:endParaRPr i="0" u="none" strike="noStrike" cap="none"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1026" name="Picture 2" descr="Не взлетели»: 6 необычных аудиогаджетов">
            <a:extLst>
              <a:ext uri="{FF2B5EF4-FFF2-40B4-BE49-F238E27FC236}">
                <a16:creationId xmlns:a16="http://schemas.microsoft.com/office/drawing/2014/main" id="{2209B267-5E1F-18B9-7C32-AFA81A24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b="9829"/>
          <a:stretch/>
        </p:blipFill>
        <p:spPr bwMode="auto">
          <a:xfrm>
            <a:off x="6469615" y="2701153"/>
            <a:ext cx="4543425" cy="29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31">
            <a:extLst>
              <a:ext uri="{FF2B5EF4-FFF2-40B4-BE49-F238E27FC236}">
                <a16:creationId xmlns:a16="http://schemas.microsoft.com/office/drawing/2014/main" id="{0879E230-CE68-43CB-AECC-70B7F0A56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65" y="2412227"/>
            <a:ext cx="666278" cy="572969"/>
          </a:xfrm>
          <a:prstGeom prst="rect">
            <a:avLst/>
          </a:prstGeom>
        </p:spPr>
      </p:pic>
      <p:pic>
        <p:nvPicPr>
          <p:cNvPr id="17" name="Picture 3132">
            <a:extLst>
              <a:ext uri="{FF2B5EF4-FFF2-40B4-BE49-F238E27FC236}">
                <a16:creationId xmlns:a16="http://schemas.microsoft.com/office/drawing/2014/main" id="{29C42FB5-AFFF-4182-BAFB-8B2D9D0DFA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6" y="1647315"/>
            <a:ext cx="733887" cy="689741"/>
          </a:xfrm>
          <a:prstGeom prst="rect">
            <a:avLst/>
          </a:prstGeom>
        </p:spPr>
      </p:pic>
      <p:pic>
        <p:nvPicPr>
          <p:cNvPr id="18" name="Picture 3233">
            <a:extLst>
              <a:ext uri="{FF2B5EF4-FFF2-40B4-BE49-F238E27FC236}">
                <a16:creationId xmlns:a16="http://schemas.microsoft.com/office/drawing/2014/main" id="{E1960B5F-BAFA-40AE-B8DC-496DBF7F69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6" y="3226458"/>
            <a:ext cx="929861" cy="5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1.11111E-6 C -0.00273 -0.07106 0.02735 -0.1331 0.06732 -0.13819 C 0.10716 -0.14305 0.14232 -0.08912 0.14518 -0.01805 C 0.14792 0.05324 0.11732 0.11505 0.07748 0.12014 C 0.0375 0.125 0.00287 0.0713 -1.66667E-6 -1.11111E-6 Z " pathEditMode="relative" rAng="15960000" ptsTypes="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8">
            <a:extLst>
              <a:ext uri="{FF2B5EF4-FFF2-40B4-BE49-F238E27FC236}">
                <a16:creationId xmlns:a16="http://schemas.microsoft.com/office/drawing/2014/main" id="{A6F7E73F-BDD7-8F02-80B8-DD4409DB439A}"/>
              </a:ext>
            </a:extLst>
          </p:cNvPr>
          <p:cNvSpPr/>
          <p:nvPr/>
        </p:nvSpPr>
        <p:spPr>
          <a:xfrm>
            <a:off x="10742989" y="-381919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9BBF0B3-C2D1-F6AD-F913-78F8CC7009BE}"/>
              </a:ext>
            </a:extLst>
          </p:cNvPr>
          <p:cNvSpPr>
            <a:spLocks/>
          </p:cNvSpPr>
          <p:nvPr/>
        </p:nvSpPr>
        <p:spPr bwMode="auto">
          <a:xfrm>
            <a:off x="10665964" y="461318"/>
            <a:ext cx="175913" cy="175913"/>
          </a:xfrm>
          <a:prstGeom prst="ellipse">
            <a:avLst/>
          </a:prstGeom>
          <a:gradFill>
            <a:gsLst>
              <a:gs pos="100000">
                <a:srgbClr val="124B45"/>
              </a:gs>
              <a:gs pos="0">
                <a:srgbClr val="28B3B4"/>
              </a:gs>
            </a:gsLst>
            <a:lin ang="2700000" scaled="0"/>
          </a:gradFill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  <a:ea typeface="Titillium" charset="0"/>
              <a:cs typeface="Titillium" charset="0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33B38BF6-EF1D-6B1A-F128-2F2E8F38103C}"/>
              </a:ext>
            </a:extLst>
          </p:cNvPr>
          <p:cNvSpPr/>
          <p:nvPr/>
        </p:nvSpPr>
        <p:spPr>
          <a:xfrm>
            <a:off x="5175452" y="403272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ACAC874B-FB54-129E-C66B-743FA717140D}"/>
              </a:ext>
            </a:extLst>
          </p:cNvPr>
          <p:cNvSpPr/>
          <p:nvPr/>
        </p:nvSpPr>
        <p:spPr>
          <a:xfrm>
            <a:off x="-1143000" y="-835276"/>
            <a:ext cx="1891853" cy="189185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154364B-C2F2-17D5-418D-EB2BB251BC3D}"/>
              </a:ext>
            </a:extLst>
          </p:cNvPr>
          <p:cNvGrpSpPr/>
          <p:nvPr/>
        </p:nvGrpSpPr>
        <p:grpSpPr>
          <a:xfrm>
            <a:off x="4642" y="760880"/>
            <a:ext cx="11490659" cy="5908479"/>
            <a:chOff x="-759417" y="2096315"/>
            <a:chExt cx="12364041" cy="4316208"/>
          </a:xfrm>
        </p:grpSpPr>
        <p:sp>
          <p:nvSpPr>
            <p:cNvPr id="9" name="Скругленный прямоугольник 8">
              <a:extLst>
                <a:ext uri="{FF2B5EF4-FFF2-40B4-BE49-F238E27FC236}">
                  <a16:creationId xmlns:a16="http://schemas.microsoft.com/office/drawing/2014/main" id="{58FB7E64-124B-C9FE-6BDF-C4C15373EF88}"/>
                </a:ext>
              </a:extLst>
            </p:cNvPr>
            <p:cNvSpPr/>
            <p:nvPr/>
          </p:nvSpPr>
          <p:spPr>
            <a:xfrm>
              <a:off x="-759417" y="2096315"/>
              <a:ext cx="12364041" cy="4316208"/>
            </a:xfrm>
            <a:prstGeom prst="roundRect">
              <a:avLst>
                <a:gd name="adj" fmla="val 540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D7474B7A-BBEF-96FA-7BBA-8A14DB6596BB}"/>
                </a:ext>
              </a:extLst>
            </p:cNvPr>
            <p:cNvSpPr/>
            <p:nvPr/>
          </p:nvSpPr>
          <p:spPr>
            <a:xfrm>
              <a:off x="587376" y="2727470"/>
              <a:ext cx="10844943" cy="3501000"/>
            </a:xfrm>
            <a:prstGeom prst="roundRect">
              <a:avLst>
                <a:gd name="adj" fmla="val 5408"/>
              </a:avLst>
            </a:prstGeom>
            <a:solidFill>
              <a:schemeClr val="bg1"/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Google Shape;71;p7">
            <a:extLst>
              <a:ext uri="{FF2B5EF4-FFF2-40B4-BE49-F238E27FC236}">
                <a16:creationId xmlns:a16="http://schemas.microsoft.com/office/drawing/2014/main" id="{F98A6D98-EB98-4CDF-AA74-F58889208E12}"/>
              </a:ext>
            </a:extLst>
          </p:cNvPr>
          <p:cNvSpPr txBox="1"/>
          <p:nvPr/>
        </p:nvSpPr>
        <p:spPr>
          <a:xfrm>
            <a:off x="1308355" y="1515175"/>
            <a:ext cx="9828205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Идеи дальнейшего улучшения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Удержание аудитории 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Для зарегистрированных пользователей, в ранжировании поиска учитывать предпочтения пользователя (элементы рекомендации, отдельная модель) 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Для поиска новостей будет в будущем применятся подход, учитывающий дату публикации - более новые будут в выдаче выше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(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отдельная модель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Запуск на </a:t>
            </a:r>
            <a:r>
              <a:rPr lang="ru-RU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cuml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(рабочая версия на 5 млн строк, больше не </a:t>
            </a:r>
            <a:r>
              <a:rPr lang="ru-RU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влазит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в </a:t>
            </a:r>
            <a:r>
              <a:rPr lang="ru-RU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gpu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). Так же </a:t>
            </a:r>
            <a:r>
              <a:rPr lang="ru-RU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предикт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 считается в 4 потока</a:t>
            </a:r>
            <a:endParaRPr lang="en-US"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Привлечение новых пользователей 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Генерация субтитров и поиск по субтитрам (применение </a:t>
            </a:r>
            <a:r>
              <a:rPr lang="en-US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LLM</a:t>
            </a: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Переход из поиска на таймкод (с помощью субтитров)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18" name="Picture 3031">
            <a:extLst>
              <a:ext uri="{FF2B5EF4-FFF2-40B4-BE49-F238E27FC236}">
                <a16:creationId xmlns:a16="http://schemas.microsoft.com/office/drawing/2014/main" id="{EA110F86-760C-4080-BE02-8850801AAA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7" y="1780595"/>
            <a:ext cx="666278" cy="572969"/>
          </a:xfrm>
          <a:prstGeom prst="rect">
            <a:avLst/>
          </a:prstGeom>
        </p:spPr>
      </p:pic>
      <p:pic>
        <p:nvPicPr>
          <p:cNvPr id="19" name="Picture 3132">
            <a:extLst>
              <a:ext uri="{FF2B5EF4-FFF2-40B4-BE49-F238E27FC236}">
                <a16:creationId xmlns:a16="http://schemas.microsoft.com/office/drawing/2014/main" id="{3CAC3A8F-6791-4FBE-87BF-01AC4AB118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8" y="1015683"/>
            <a:ext cx="733887" cy="689741"/>
          </a:xfrm>
          <a:prstGeom prst="rect">
            <a:avLst/>
          </a:prstGeom>
        </p:spPr>
      </p:pic>
      <p:pic>
        <p:nvPicPr>
          <p:cNvPr id="20" name="Picture 3233">
            <a:extLst>
              <a:ext uri="{FF2B5EF4-FFF2-40B4-BE49-F238E27FC236}">
                <a16:creationId xmlns:a16="http://schemas.microsoft.com/office/drawing/2014/main" id="{9DA441C3-FE22-4336-895A-9DC3B65345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8" y="2594826"/>
            <a:ext cx="929861" cy="5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1.11111E-6 C -0.00273 -0.07106 0.02735 -0.1331 0.06732 -0.13819 C 0.10716 -0.14305 0.14232 -0.08912 0.14518 -0.01805 C 0.14792 0.05324 0.11732 0.11505 0.07748 0.12014 C 0.0375 0.125 0.00287 0.0713 -1.66667E-6 -1.11111E-6 Z " pathEditMode="relative" rAng="15960000" ptsTypes="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266</Words>
  <Application>Microsoft Office PowerPoint</Application>
  <PresentationFormat>Широкоэкранный</PresentationFormat>
  <Paragraphs>74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e-kaz@rambler.ru</dc:creator>
  <cp:lastModifiedBy>HP</cp:lastModifiedBy>
  <cp:revision>206</cp:revision>
  <dcterms:created xsi:type="dcterms:W3CDTF">2023-11-18T07:08:56Z</dcterms:created>
  <dcterms:modified xsi:type="dcterms:W3CDTF">2023-11-25T09:39:07Z</dcterms:modified>
</cp:coreProperties>
</file>